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345" r:id="rId5"/>
    <p:sldId id="365" r:id="rId6"/>
    <p:sldId id="370" r:id="rId7"/>
    <p:sldId id="367" r:id="rId8"/>
    <p:sldId id="352" r:id="rId9"/>
    <p:sldId id="362" r:id="rId10"/>
    <p:sldId id="366" r:id="rId11"/>
    <p:sldId id="368" r:id="rId12"/>
    <p:sldId id="369" r:id="rId13"/>
    <p:sldId id="354" r:id="rId14"/>
    <p:sldId id="364" r:id="rId15"/>
    <p:sldId id="371" r:id="rId16"/>
    <p:sldId id="372" r:id="rId17"/>
    <p:sldId id="373" r:id="rId18"/>
    <p:sldId id="374" r:id="rId19"/>
    <p:sldId id="346" r:id="rId20"/>
    <p:sldId id="263" r:id="rId21"/>
    <p:sldId id="361" r:id="rId22"/>
    <p:sldId id="347" r:id="rId23"/>
    <p:sldId id="356" r:id="rId24"/>
    <p:sldId id="348" r:id="rId25"/>
    <p:sldId id="277" r:id="rId26"/>
    <p:sldId id="279" r:id="rId27"/>
    <p:sldId id="349" r:id="rId28"/>
    <p:sldId id="35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88596" autoAdjust="0"/>
  </p:normalViewPr>
  <p:slideViewPr>
    <p:cSldViewPr snapToGrid="0">
      <p:cViewPr varScale="1">
        <p:scale>
          <a:sx n="102" d="100"/>
          <a:sy n="102" d="100"/>
        </p:scale>
        <p:origin x="9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22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96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00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03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52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16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95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240128-BA76-2E08-BE56-A71270960E8A}"/>
              </a:ext>
            </a:extLst>
          </p:cNvPr>
          <p:cNvSpPr txBox="1"/>
          <p:nvPr/>
        </p:nvSpPr>
        <p:spPr>
          <a:xfrm>
            <a:off x="1018095" y="1150070"/>
            <a:ext cx="5077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对比于学长你给出的方法继续做下去，会有一下两个缺陷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5A82A7-AB40-C03B-96F3-07130994999E}"/>
              </a:ext>
            </a:extLst>
          </p:cNvPr>
          <p:cNvSpPr txBox="1"/>
          <p:nvPr/>
        </p:nvSpPr>
        <p:spPr>
          <a:xfrm>
            <a:off x="1018094" y="2150882"/>
            <a:ext cx="8097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除了分割效果更加的稳定以外，还有一个优势就是：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与希尔伯特变化所取的包络线相比，这种方法有一个非常明确的物理含义，对于某一类周期信号，每个周期中能量集中的位置，是相对稳定的</a:t>
            </a:r>
          </a:p>
        </p:txBody>
      </p:sp>
    </p:spTree>
    <p:extLst>
      <p:ext uri="{BB962C8B-B14F-4D97-AF65-F5344CB8AC3E}">
        <p14:creationId xmlns:p14="http://schemas.microsoft.com/office/powerpoint/2010/main" val="136583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63370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63370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63370" y="27047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63370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62150" y="34655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95425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195425" y="2313291"/>
            <a:ext cx="0" cy="391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1194205" y="3074091"/>
            <a:ext cx="1220" cy="391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195425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0513" y="414318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194205" y="3834891"/>
            <a:ext cx="8363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2828042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53146" y="533256"/>
            <a:ext cx="253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重对齐</a:t>
            </a:r>
          </a:p>
        </p:txBody>
      </p:sp>
    </p:spTree>
    <p:extLst>
      <p:ext uri="{BB962C8B-B14F-4D97-AF65-F5344CB8AC3E}">
        <p14:creationId xmlns:p14="http://schemas.microsoft.com/office/powerpoint/2010/main" val="307141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277815" y="783433"/>
            <a:ext cx="700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620111" y="3154392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319661" y="2103514"/>
            <a:ext cx="291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319661" y="4091483"/>
            <a:ext cx="265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248444" y="2288180"/>
            <a:ext cx="2071217" cy="1189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248444" y="3477558"/>
            <a:ext cx="2071217" cy="937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567768" y="82446"/>
            <a:ext cx="92967" cy="677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15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1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305210" y="4773029"/>
            <a:ext cx="268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Currently, scholars in statistics are working on it.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388338" y="3846890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388338" y="2657512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6035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541738" y="1898832"/>
            <a:ext cx="2338379" cy="904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Cross Correlation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9" y="2979594"/>
            <a:ext cx="2589998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ACF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3938304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1005" y="5045894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01004" y="600046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Get 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710928" y="1730213"/>
            <a:ext cx="2385073" cy="1686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710928" y="2803478"/>
            <a:ext cx="2385070" cy="176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4714407"/>
            <a:ext cx="7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6005" y="5648234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5400000" flipH="1">
            <a:off x="3340043" y="2892272"/>
            <a:ext cx="4216922" cy="1295002"/>
          </a:xfrm>
          <a:prstGeom prst="bentConnector4">
            <a:avLst>
              <a:gd name="adj1" fmla="val -4177"/>
              <a:gd name="adj2" fmla="val 337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6096001" y="1730213"/>
            <a:ext cx="2433269" cy="1686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 flipH="1">
            <a:off x="6095998" y="2803478"/>
            <a:ext cx="2433272" cy="176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32537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9294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83093" y="4609740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78855" y="233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816015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61071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106127" y="2340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36879" y="23405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73379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1F7D13-CD88-8B0A-ACEB-2F3391B4B7BC}"/>
              </a:ext>
            </a:extLst>
          </p:cNvPr>
          <p:cNvSpPr/>
          <p:nvPr/>
        </p:nvSpPr>
        <p:spPr>
          <a:xfrm>
            <a:off x="7186073" y="1898832"/>
            <a:ext cx="2686393" cy="904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Cross Correlation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12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2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4062953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53146" y="533256"/>
            <a:ext cx="502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什么样的信号，是能够提取出高质量模板的信号？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DB8D7-9B5F-700E-71D2-6AEF2E899A60}"/>
              </a:ext>
            </a:extLst>
          </p:cNvPr>
          <p:cNvSpPr txBox="1"/>
          <p:nvPr/>
        </p:nvSpPr>
        <p:spPr>
          <a:xfrm>
            <a:off x="4788816" y="1241660"/>
            <a:ext cx="4553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能不能在求取</a:t>
            </a:r>
            <a:r>
              <a:rPr lang="en-US" altLang="zh-CN" dirty="0"/>
              <a:t>Template</a:t>
            </a:r>
            <a:r>
              <a:rPr lang="zh-CN" altLang="en-US" dirty="0"/>
              <a:t>之前，确定这个信号质量好不好</a:t>
            </a:r>
            <a:endParaRPr lang="en-US" altLang="zh-CN" dirty="0"/>
          </a:p>
          <a:p>
            <a:pPr algn="ctr"/>
            <a:r>
              <a:rPr lang="zh-CN" altLang="en-US" dirty="0"/>
              <a:t>这个问题能不能在信号预处理的时候解决？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1DB64-B414-968B-A0CB-5A2B54876357}"/>
              </a:ext>
            </a:extLst>
          </p:cNvPr>
          <p:cNvCxnSpPr>
            <a:stCxn id="35" idx="2"/>
            <a:endCxn id="13" idx="0"/>
          </p:cNvCxnSpPr>
          <p:nvPr/>
        </p:nvCxnSpPr>
        <p:spPr>
          <a:xfrm flipH="1">
            <a:off x="7065389" y="841033"/>
            <a:ext cx="1" cy="400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15CAE-2625-6037-0400-20F705649846}"/>
              </a:ext>
            </a:extLst>
          </p:cNvPr>
          <p:cNvSpPr txBox="1"/>
          <p:nvPr/>
        </p:nvSpPr>
        <p:spPr>
          <a:xfrm>
            <a:off x="4062953" y="2738590"/>
            <a:ext cx="16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寻找一个统计量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60A5E8-9AAA-EA6D-72D5-C59FBF98899C}"/>
              </a:ext>
            </a:extLst>
          </p:cNvPr>
          <p:cNvSpPr txBox="1"/>
          <p:nvPr/>
        </p:nvSpPr>
        <p:spPr>
          <a:xfrm>
            <a:off x="5541705" y="2738590"/>
            <a:ext cx="194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基于经验的策略</a:t>
            </a:r>
            <a:endParaRPr lang="en-US" altLang="zh-CN" dirty="0"/>
          </a:p>
          <a:p>
            <a:pPr algn="ctr"/>
            <a:r>
              <a:rPr lang="en-US" altLang="zh-CN" dirty="0"/>
              <a:t>If…Else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5CE68-A967-60D9-3848-233D7B986B2B}"/>
              </a:ext>
            </a:extLst>
          </p:cNvPr>
          <p:cNvSpPr txBox="1"/>
          <p:nvPr/>
        </p:nvSpPr>
        <p:spPr>
          <a:xfrm>
            <a:off x="5194116" y="1947444"/>
            <a:ext cx="94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能</a:t>
            </a:r>
            <a:endParaRPr lang="en-US" altLang="zh-CN" dirty="0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9741DD-B7AE-C726-5859-3EA78EBEA31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6275319" y="1157374"/>
            <a:ext cx="182564" cy="1397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D5B9FA98-48EF-2A94-CA2B-AA8CDC170500}"/>
              </a:ext>
            </a:extLst>
          </p:cNvPr>
          <p:cNvCxnSpPr>
            <a:stCxn id="22" idx="2"/>
            <a:endCxn id="20" idx="0"/>
          </p:cNvCxnSpPr>
          <p:nvPr/>
        </p:nvCxnSpPr>
        <p:spPr>
          <a:xfrm rot="5400000">
            <a:off x="5047303" y="2118079"/>
            <a:ext cx="483369" cy="757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45552AF-3A92-9D46-7807-0A35697FE102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 rot="16200000" flipH="1">
            <a:off x="5849733" y="2073300"/>
            <a:ext cx="483369" cy="847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519D62-E528-167F-324F-5D626C7FD08A}"/>
              </a:ext>
            </a:extLst>
          </p:cNvPr>
          <p:cNvSpPr txBox="1"/>
          <p:nvPr/>
        </p:nvSpPr>
        <p:spPr>
          <a:xfrm>
            <a:off x="8551630" y="1947443"/>
            <a:ext cx="94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不能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6C007C5-ED7E-3258-42E0-35D19C3564DC}"/>
              </a:ext>
            </a:extLst>
          </p:cNvPr>
          <p:cNvCxnSpPr>
            <a:stCxn id="13" idx="2"/>
            <a:endCxn id="37" idx="0"/>
          </p:cNvCxnSpPr>
          <p:nvPr/>
        </p:nvCxnSpPr>
        <p:spPr>
          <a:xfrm rot="16200000" flipH="1">
            <a:off x="7954077" y="876192"/>
            <a:ext cx="182563" cy="19599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28AFFE1-FDD7-2230-54C6-C33D496801AE}"/>
              </a:ext>
            </a:extLst>
          </p:cNvPr>
          <p:cNvSpPr txBox="1"/>
          <p:nvPr/>
        </p:nvSpPr>
        <p:spPr>
          <a:xfrm>
            <a:off x="8010767" y="2677035"/>
            <a:ext cx="202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怎么量化判断</a:t>
            </a:r>
            <a:r>
              <a:rPr lang="en-US" altLang="zh-CN" dirty="0"/>
              <a:t>Template</a:t>
            </a:r>
            <a:r>
              <a:rPr lang="zh-CN" altLang="en-US" dirty="0"/>
              <a:t>是不是好的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92EA88D-1F23-4D03-B079-4024A8D360D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9025327" y="2255220"/>
            <a:ext cx="0" cy="42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FD90240-6C4E-EE64-4DA9-F623F07F0C25}"/>
              </a:ext>
            </a:extLst>
          </p:cNvPr>
          <p:cNvSpPr txBox="1"/>
          <p:nvPr/>
        </p:nvSpPr>
        <p:spPr>
          <a:xfrm>
            <a:off x="10411120" y="2677035"/>
            <a:ext cx="178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有一些坏的周期，怎么剔除掉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EDB9DA6-736E-70E3-C919-C3D352792557}"/>
              </a:ext>
            </a:extLst>
          </p:cNvPr>
          <p:cNvSpPr txBox="1"/>
          <p:nvPr/>
        </p:nvSpPr>
        <p:spPr>
          <a:xfrm>
            <a:off x="9025326" y="3961315"/>
            <a:ext cx="228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重对齐是否成功，能用于判断</a:t>
            </a:r>
            <a:r>
              <a:rPr lang="en-US" altLang="zh-CN" dirty="0"/>
              <a:t>Template</a:t>
            </a:r>
            <a:r>
              <a:rPr lang="zh-CN" altLang="en-US" dirty="0"/>
              <a:t>的质量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EE161CF8-4A18-5585-E758-B6A6028BDBDC}"/>
              </a:ext>
            </a:extLst>
          </p:cNvPr>
          <p:cNvCxnSpPr>
            <a:stCxn id="41" idx="2"/>
            <a:endCxn id="54" idx="0"/>
          </p:cNvCxnSpPr>
          <p:nvPr/>
        </p:nvCxnSpPr>
        <p:spPr>
          <a:xfrm rot="16200000" flipH="1">
            <a:off x="9216505" y="3009076"/>
            <a:ext cx="761060" cy="114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F86FC5A6-746B-6992-BEDE-639D9C88CE99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5400000">
            <a:off x="10354622" y="3014377"/>
            <a:ext cx="761060" cy="1132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964AA7-341B-102C-334D-011B54991C18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 flipH="1">
            <a:off x="10168743" y="4484535"/>
            <a:ext cx="1" cy="23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61E4825-C0C8-F0F9-7DCA-8D8E08DA78CD}"/>
              </a:ext>
            </a:extLst>
          </p:cNvPr>
          <p:cNvSpPr txBox="1"/>
          <p:nvPr/>
        </p:nvSpPr>
        <p:spPr>
          <a:xfrm>
            <a:off x="8434211" y="4722375"/>
            <a:ext cx="346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对分割完的周期，求取均值</a:t>
            </a:r>
            <a:endParaRPr lang="en-US" altLang="zh-CN" dirty="0"/>
          </a:p>
          <a:p>
            <a:r>
              <a:rPr lang="zh-CN" altLang="en-US" dirty="0"/>
              <a:t>该均值与所有单周期皮尔逊相关系数的平均 是否过低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17E192E-9DC7-9E2D-C4F6-B7117639DDF2}"/>
              </a:ext>
            </a:extLst>
          </p:cNvPr>
          <p:cNvSpPr txBox="1"/>
          <p:nvPr/>
        </p:nvSpPr>
        <p:spPr>
          <a:xfrm>
            <a:off x="6203676" y="5835150"/>
            <a:ext cx="2029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低于阈值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每个周期之间差异很大</a:t>
            </a:r>
            <a:endParaRPr lang="en-US" altLang="zh-CN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C2B3990-4161-729E-2708-F4F3457B0DC5}"/>
              </a:ext>
            </a:extLst>
          </p:cNvPr>
          <p:cNvSpPr txBox="1"/>
          <p:nvPr/>
        </p:nvSpPr>
        <p:spPr>
          <a:xfrm>
            <a:off x="9499024" y="5847690"/>
            <a:ext cx="2560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高于阈值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进一步处理，删除掉一些差异很大的周期，进一步过滤信号</a:t>
            </a:r>
            <a:endParaRPr lang="en-US" altLang="zh-CN" dirty="0"/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BE45969-9F19-51AB-21F1-A4E8D2FC26E1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5400000">
            <a:off x="8506434" y="4172840"/>
            <a:ext cx="374111" cy="29505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3DA096A-9651-BEF4-819E-9E80C03215A6}"/>
              </a:ext>
            </a:extLst>
          </p:cNvPr>
          <p:cNvCxnSpPr>
            <a:stCxn id="61" idx="2"/>
            <a:endCxn id="66" idx="0"/>
          </p:cNvCxnSpPr>
          <p:nvPr/>
        </p:nvCxnSpPr>
        <p:spPr>
          <a:xfrm rot="16200000" flipH="1">
            <a:off x="10280781" y="5349001"/>
            <a:ext cx="386651" cy="610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53" y="2316776"/>
            <a:ext cx="4205669" cy="45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3299382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87BA9F5-A91E-7516-DC0F-B30BA13E9B3B}"/>
              </a:ext>
            </a:extLst>
          </p:cNvPr>
          <p:cNvSpPr txBox="1"/>
          <p:nvPr/>
        </p:nvSpPr>
        <p:spPr>
          <a:xfrm>
            <a:off x="3544480" y="1426326"/>
            <a:ext cx="100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AC4077-E619-093A-B01D-EDB8D7B9D929}"/>
              </a:ext>
            </a:extLst>
          </p:cNvPr>
          <p:cNvSpPr txBox="1"/>
          <p:nvPr/>
        </p:nvSpPr>
        <p:spPr>
          <a:xfrm>
            <a:off x="4676534" y="748958"/>
            <a:ext cx="2403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Tsfresh</a:t>
            </a:r>
            <a:r>
              <a:rPr lang="en-US" altLang="zh-CN" dirty="0"/>
              <a:t> </a:t>
            </a:r>
            <a:r>
              <a:rPr lang="zh-CN" altLang="en-US" dirty="0"/>
              <a:t>提取出</a:t>
            </a:r>
            <a:r>
              <a:rPr lang="en-US" altLang="zh-CN" dirty="0"/>
              <a:t>800+</a:t>
            </a:r>
            <a:r>
              <a:rPr lang="zh-CN" altLang="en-US" dirty="0"/>
              <a:t>个特征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11E175-DF07-B39C-E981-85B9D0F223CA}"/>
              </a:ext>
            </a:extLst>
          </p:cNvPr>
          <p:cNvSpPr txBox="1"/>
          <p:nvPr/>
        </p:nvSpPr>
        <p:spPr>
          <a:xfrm>
            <a:off x="7503736" y="414779"/>
            <a:ext cx="209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Drop </a:t>
            </a:r>
            <a:r>
              <a:rPr lang="en-US" altLang="zh-CN" dirty="0" err="1"/>
              <a:t>NaN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358AD-4FD3-F4AF-8072-1C82CF1628D7}"/>
              </a:ext>
            </a:extLst>
          </p:cNvPr>
          <p:cNvSpPr txBox="1"/>
          <p:nvPr/>
        </p:nvSpPr>
        <p:spPr>
          <a:xfrm>
            <a:off x="7503735" y="780656"/>
            <a:ext cx="254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Drop</a:t>
            </a:r>
            <a:r>
              <a:rPr lang="zh-CN" altLang="en-US" dirty="0"/>
              <a:t>掉方差变化非常小的特征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F96BB8-9448-BE4C-1AC6-8E26FA726A1D}"/>
              </a:ext>
            </a:extLst>
          </p:cNvPr>
          <p:cNvSpPr txBox="1"/>
          <p:nvPr/>
        </p:nvSpPr>
        <p:spPr>
          <a:xfrm>
            <a:off x="7503735" y="1146533"/>
            <a:ext cx="246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相关性低于</a:t>
            </a:r>
            <a:r>
              <a:rPr lang="en-US" altLang="zh-CN" dirty="0"/>
              <a:t>0.2</a:t>
            </a:r>
            <a:r>
              <a:rPr lang="zh-CN" altLang="en-US" dirty="0"/>
              <a:t>的特征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54ACF5-A3BF-B431-766A-FD41B18D2C34}"/>
              </a:ext>
            </a:extLst>
          </p:cNvPr>
          <p:cNvSpPr txBox="1"/>
          <p:nvPr/>
        </p:nvSpPr>
        <p:spPr>
          <a:xfrm>
            <a:off x="10515601" y="414779"/>
            <a:ext cx="167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B9C39-311B-54A2-1E8D-41C862820D1D}"/>
              </a:ext>
            </a:extLst>
          </p:cNvPr>
          <p:cNvSpPr txBox="1"/>
          <p:nvPr/>
        </p:nvSpPr>
        <p:spPr>
          <a:xfrm>
            <a:off x="10515600" y="951012"/>
            <a:ext cx="167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CatBoost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2FFE11-8B98-C91B-0ED9-AED845B7465E}"/>
              </a:ext>
            </a:extLst>
          </p:cNvPr>
          <p:cNvSpPr txBox="1"/>
          <p:nvPr/>
        </p:nvSpPr>
        <p:spPr>
          <a:xfrm>
            <a:off x="6609029" y="3398970"/>
            <a:ext cx="2403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</a:t>
            </a:r>
            <a:r>
              <a:rPr lang="zh-CN" altLang="en-US" dirty="0"/>
              <a:t>手动提取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920F4D-78E6-3675-1C13-22BC291A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67" y="4894016"/>
            <a:ext cx="2751054" cy="183403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1188D8-E864-B917-430F-0048E8B4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64" y="4938521"/>
            <a:ext cx="2757342" cy="18382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9815141-C513-A1EC-E110-F47E394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378" y="3224073"/>
            <a:ext cx="2757342" cy="183822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7988B-7D38-1519-7445-5A0856B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864" y="3224073"/>
            <a:ext cx="2757342" cy="18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3299382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87BA9F5-A91E-7516-DC0F-B30BA13E9B3B}"/>
              </a:ext>
            </a:extLst>
          </p:cNvPr>
          <p:cNvSpPr txBox="1"/>
          <p:nvPr/>
        </p:nvSpPr>
        <p:spPr>
          <a:xfrm>
            <a:off x="3544480" y="410145"/>
            <a:ext cx="100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77640-0200-968F-A940-1A9EE23A454F}"/>
              </a:ext>
            </a:extLst>
          </p:cNvPr>
          <p:cNvSpPr txBox="1"/>
          <p:nvPr/>
        </p:nvSpPr>
        <p:spPr>
          <a:xfrm>
            <a:off x="4676534" y="410145"/>
            <a:ext cx="75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850B25-684E-5468-D103-B1BA0411852C}"/>
              </a:ext>
            </a:extLst>
          </p:cNvPr>
          <p:cNvSpPr txBox="1"/>
          <p:nvPr/>
        </p:nvSpPr>
        <p:spPr>
          <a:xfrm>
            <a:off x="3934121" y="1095891"/>
            <a:ext cx="4958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以最大的峰为</a:t>
            </a:r>
            <a:r>
              <a:rPr lang="en-US" altLang="zh-CN" dirty="0"/>
              <a:t>J</a:t>
            </a:r>
            <a:r>
              <a:rPr lang="zh-CN" altLang="en-US" dirty="0"/>
              <a:t>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峰的相对高度有问题</a:t>
            </a: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4D3DEF-7E80-81CB-FBC6-F1F87676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07" y="2212525"/>
            <a:ext cx="6435540" cy="193066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4364612" y="4512519"/>
            <a:ext cx="377072" cy="128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/>
          <p:nvPr/>
        </p:nvCxnSpPr>
        <p:spPr>
          <a:xfrm>
            <a:off x="4741684" y="4512519"/>
            <a:ext cx="377072" cy="17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DA1853-AC90-F34E-FEBC-ECE73CF4F80C}"/>
              </a:ext>
            </a:extLst>
          </p:cNvPr>
          <p:cNvSpPr txBox="1"/>
          <p:nvPr/>
        </p:nvSpPr>
        <p:spPr>
          <a:xfrm>
            <a:off x="6183985" y="4987775"/>
            <a:ext cx="495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这种结构，似乎并不在所有的信号中存在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86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3299382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87BA9F5-A91E-7516-DC0F-B30BA13E9B3B}"/>
              </a:ext>
            </a:extLst>
          </p:cNvPr>
          <p:cNvSpPr txBox="1"/>
          <p:nvPr/>
        </p:nvSpPr>
        <p:spPr>
          <a:xfrm>
            <a:off x="3544480" y="410145"/>
            <a:ext cx="100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77640-0200-968F-A940-1A9EE23A454F}"/>
              </a:ext>
            </a:extLst>
          </p:cNvPr>
          <p:cNvSpPr txBox="1"/>
          <p:nvPr/>
        </p:nvSpPr>
        <p:spPr>
          <a:xfrm>
            <a:off x="4676534" y="410145"/>
            <a:ext cx="75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4180787" y="1380463"/>
            <a:ext cx="348793" cy="204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>
            <a:cxnSpLocks/>
          </p:cNvCxnSpPr>
          <p:nvPr/>
        </p:nvCxnSpPr>
        <p:spPr>
          <a:xfrm>
            <a:off x="4529580" y="1380463"/>
            <a:ext cx="282803" cy="143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DA1853-AC90-F34E-FEBC-ECE73CF4F80C}"/>
              </a:ext>
            </a:extLst>
          </p:cNvPr>
          <p:cNvSpPr txBox="1"/>
          <p:nvPr/>
        </p:nvSpPr>
        <p:spPr>
          <a:xfrm>
            <a:off x="5825766" y="2313291"/>
            <a:ext cx="495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几乎在所有的信号中存在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8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051695" y="1859359"/>
            <a:ext cx="856534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zh-CN" alt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简单的说一说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FMM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算法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zh-CN" alt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总体流程的详细介绍</a:t>
            </a:r>
            <a:endParaRPr lang="en-US" altLang="zh-CN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信号的预处理；周期分割；重对齐；模板计算与质量筛选；特征提取的尝试；特征提取用于预测的效果</a:t>
            </a:r>
            <a:endParaRPr lang="en-US" altLang="zh-CN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对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song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给的建议的一些尝试，包括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Matched Filter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，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SG Filter</a:t>
            </a:r>
            <a:r>
              <a:rPr lang="zh-CN" alt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，求导</a:t>
            </a: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Part_6: Problems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888951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1643694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367922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122665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549351" y="6699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1777950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1977521" y="19253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180721" y="24878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279021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032280" y="192539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801865" y="25168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1777949" y="1315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545722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277207" y="252048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031950" y="69308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271437" y="13157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463749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2685094" y="248420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4662264" y="73685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417007" y="73685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4930777" y="67879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5694589" y="64432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322664" y="64976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551263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5750834" y="19052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5954034" y="2467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052334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4805593" y="190525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575178" y="24967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551262" y="12956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079550" y="19052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4862741" y="249308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5594804" y="6279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5823406" y="1282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105522" y="221004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218921" y="2456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433334" y="9872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186592" y="100173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4939848" y="161859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4713064" y="2213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5641977" y="159682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5841548" y="223182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4948921" y="221004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194756" y="162403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325384" y="131379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440592" y="99447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035673" y="188417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5944958" y="159389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5732692" y="99357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700594" y="304523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336020" y="304795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124410" y="161859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118861" y="126342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6845696" y="320845"/>
            <a:ext cx="532631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 </a:t>
            </a:r>
          </a:p>
          <a:p>
            <a:endParaRPr lang="en-US" altLang="zh-CN" dirty="0"/>
          </a:p>
          <a:p>
            <a:r>
              <a:rPr lang="en-US" altLang="zh-CN" dirty="0"/>
              <a:t>In addition, the more the number of time points, the higher the fault  tolerance. </a:t>
            </a:r>
          </a:p>
          <a:p>
            <a:endParaRPr lang="en-US" altLang="zh-CN" dirty="0"/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099734" y="1428851"/>
            <a:ext cx="1011183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</a:rPr>
              <a:t>If I were able to propose a segmentation, re-alignment, and innovate an effective template calculation method (with MAE &lt; 3 on SCG simulated signals), and suggest a metric for evaluation,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onsolas"/>
              </a:rPr>
              <a:t>n what field would this likely be presented at a conference?</a:t>
            </a:r>
            <a:endParaRPr sz="1800" dirty="0">
              <a:solidFill>
                <a:schemeClr val="dk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 by authors):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1095590" y="6125558"/>
            <a:ext cx="771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10128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4062953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53146" y="533256"/>
            <a:ext cx="253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信号预处理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4553146" y="1205075"/>
            <a:ext cx="72586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之前的通过复现论文“”实现了信号质量检测，并过滤掉质量差的信号。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论文中的过滤方法似乎有一些太过严格了 </a:t>
            </a:r>
            <a:r>
              <a:rPr lang="en-US" altLang="zh-CN" dirty="0"/>
              <a:t>4k</a:t>
            </a:r>
            <a:r>
              <a:rPr lang="zh-CN" altLang="en-US" dirty="0"/>
              <a:t>条信号筛选结束满足条件的大致</a:t>
            </a:r>
            <a:r>
              <a:rPr lang="en-US" altLang="zh-CN" dirty="0"/>
              <a:t>472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然后拿到了</a:t>
            </a:r>
            <a:r>
              <a:rPr lang="en-US" altLang="zh-CN" dirty="0" err="1"/>
              <a:t>Yingjian</a:t>
            </a:r>
            <a:r>
              <a:rPr lang="zh-CN" altLang="en-US" dirty="0"/>
              <a:t>学长的源代码，</a:t>
            </a:r>
            <a:r>
              <a:rPr lang="en-US" altLang="zh-CN" dirty="0"/>
              <a:t>BCG_Preprocessing.py</a:t>
            </a:r>
            <a:r>
              <a:rPr lang="zh-CN" altLang="en-US" dirty="0"/>
              <a:t>里面的那个质量评估函数。它的评估策略比我复现出来的代码要松不少，</a:t>
            </a:r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我采用了</a:t>
            </a:r>
            <a:r>
              <a:rPr lang="en-US" altLang="zh-CN" dirty="0" err="1"/>
              <a:t>Yingjian</a:t>
            </a:r>
            <a:r>
              <a:rPr lang="zh-CN" altLang="en-US" dirty="0"/>
              <a:t>的预处理方式。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从能够用来预测呼吸和心跳的信号，比能用来提取模板的信号，要更加的杂乱一些。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老师在上次会议时认为，需要确立合适的标准，再增加一轮的筛选，从而确保信号的质量。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42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790175" y="2677035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790175" y="3410111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922230" y="2313291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922230" y="3046367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922230" y="3779443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4062953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53146" y="533256"/>
            <a:ext cx="253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信号预处理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4553146" y="1210883"/>
            <a:ext cx="7258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呼吸到底要不要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从模拟数据中反映出的结果来看</a:t>
            </a:r>
            <a:endParaRPr lang="en-US" altLang="zh-CN" dirty="0"/>
          </a:p>
          <a:p>
            <a:r>
              <a:rPr lang="zh-CN" altLang="en-US" dirty="0"/>
              <a:t>计算</a:t>
            </a:r>
            <a:r>
              <a:rPr lang="en-US" altLang="zh-CN" dirty="0"/>
              <a:t>Template</a:t>
            </a:r>
            <a:r>
              <a:rPr lang="zh-CN" altLang="en-US" dirty="0"/>
              <a:t>的算法，至关重要</a:t>
            </a:r>
            <a:endParaRPr lang="en-US" altLang="zh-CN" dirty="0"/>
          </a:p>
          <a:p>
            <a:r>
              <a:rPr lang="zh-CN" altLang="en-US" dirty="0"/>
              <a:t>好的计算</a:t>
            </a:r>
            <a:r>
              <a:rPr lang="en-US" altLang="zh-CN" dirty="0"/>
              <a:t>Template</a:t>
            </a:r>
            <a:r>
              <a:rPr lang="zh-CN" altLang="en-US" dirty="0"/>
              <a:t>算法，可以抵消呼吸带来的影响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67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3B5A7D-77A4-D213-2EE7-9B6E81AE1813}"/>
              </a:ext>
            </a:extLst>
          </p:cNvPr>
          <p:cNvSpPr txBox="1"/>
          <p:nvPr/>
        </p:nvSpPr>
        <p:spPr>
          <a:xfrm>
            <a:off x="790175" y="533256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信号预处理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AB05-9C3F-169D-34FC-23CC2AD8305C}"/>
              </a:ext>
            </a:extLst>
          </p:cNvPr>
          <p:cNvSpPr txBox="1"/>
          <p:nvPr/>
        </p:nvSpPr>
        <p:spPr>
          <a:xfrm>
            <a:off x="790175" y="1210883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周期分割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91C9-08EE-A515-3F26-59ADC6EF3226}"/>
              </a:ext>
            </a:extLst>
          </p:cNvPr>
          <p:cNvSpPr txBox="1"/>
          <p:nvPr/>
        </p:nvSpPr>
        <p:spPr>
          <a:xfrm>
            <a:off x="553488" y="2732484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模板计算与质量筛选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6A0F3-A9D5-3661-C881-209436FA3AFC}"/>
              </a:ext>
            </a:extLst>
          </p:cNvPr>
          <p:cNvSpPr txBox="1"/>
          <p:nvPr/>
        </p:nvSpPr>
        <p:spPr>
          <a:xfrm>
            <a:off x="790175" y="1943959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重对齐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241BF-9082-E099-692A-2EFF1AB03939}"/>
              </a:ext>
            </a:extLst>
          </p:cNvPr>
          <p:cNvSpPr txBox="1"/>
          <p:nvPr/>
        </p:nvSpPr>
        <p:spPr>
          <a:xfrm>
            <a:off x="553488" y="3465560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特征提取的尝试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D798E2-E543-8003-97E1-969B5A64DB5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22230" y="902588"/>
            <a:ext cx="0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DC648D-73A4-6EA3-FFDB-6BE212A721D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1685543" y="2313291"/>
            <a:ext cx="236687" cy="41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B5572E-B289-744C-007B-5E2B633DCB1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685543" y="3101816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93AC02-F9F5-AC2B-1179-DCF0FD8A596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22230" y="1580215"/>
            <a:ext cx="0" cy="363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8511B3-B3BB-80AC-E2B1-D69E3F250B0C}"/>
              </a:ext>
            </a:extLst>
          </p:cNvPr>
          <p:cNvSpPr txBox="1"/>
          <p:nvPr/>
        </p:nvSpPr>
        <p:spPr>
          <a:xfrm>
            <a:off x="790175" y="4143187"/>
            <a:ext cx="22641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预测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77012CF-C923-82B0-F683-156FE9063D21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1685543" y="3834892"/>
            <a:ext cx="236687" cy="308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4062953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53146" y="533256"/>
            <a:ext cx="253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周期分割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4553146" y="1205075"/>
            <a:ext cx="7258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最大的挑战</a:t>
            </a:r>
            <a:endParaRPr lang="en-US" altLang="zh-CN" dirty="0"/>
          </a:p>
          <a:p>
            <a:r>
              <a:rPr lang="en-US" altLang="zh-CN" dirty="0"/>
              <a:t>- Amplitudes of peaks within each cycle are not consistent.</a:t>
            </a:r>
          </a:p>
          <a:p>
            <a:r>
              <a:rPr lang="en-US" altLang="zh-CN" dirty="0"/>
              <a:t>- Waveforms sometimes resemble SCG, sometimes resemble BCG, and at times fall between the two.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9B6E2-2B68-3DCA-4FE3-9144B4D4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82"/>
          <a:stretch/>
        </p:blipFill>
        <p:spPr>
          <a:xfrm>
            <a:off x="3628868" y="2806847"/>
            <a:ext cx="5344677" cy="11821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7123AC-10F7-1BBA-E41C-F7BF194DC274}"/>
              </a:ext>
            </a:extLst>
          </p:cNvPr>
          <p:cNvSpPr/>
          <p:nvPr/>
        </p:nvSpPr>
        <p:spPr>
          <a:xfrm>
            <a:off x="5381409" y="3041871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8BD08-1C8E-BADC-3C4A-5784F309A60B}"/>
              </a:ext>
            </a:extLst>
          </p:cNvPr>
          <p:cNvSpPr/>
          <p:nvPr/>
        </p:nvSpPr>
        <p:spPr>
          <a:xfrm>
            <a:off x="4125379" y="2942811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6B4772-1A01-F42E-9BE4-B2A95AE38CAC}"/>
              </a:ext>
            </a:extLst>
          </p:cNvPr>
          <p:cNvSpPr/>
          <p:nvPr/>
        </p:nvSpPr>
        <p:spPr>
          <a:xfrm>
            <a:off x="6252629" y="2992341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CC6AA6-21C7-0F05-9B37-A48BEEB058BC}"/>
              </a:ext>
            </a:extLst>
          </p:cNvPr>
          <p:cNvSpPr/>
          <p:nvPr/>
        </p:nvSpPr>
        <p:spPr>
          <a:xfrm>
            <a:off x="7595654" y="2942810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903BF-4B1C-59FE-5384-F217EEB75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01" b="7096"/>
          <a:stretch/>
        </p:blipFill>
        <p:spPr>
          <a:xfrm>
            <a:off x="7826077" y="4436290"/>
            <a:ext cx="3985710" cy="1182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BA7FCC-ED00-0D50-3606-766206D59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52" b="6393"/>
          <a:stretch/>
        </p:blipFill>
        <p:spPr>
          <a:xfrm>
            <a:off x="7833095" y="2128623"/>
            <a:ext cx="3971673" cy="1155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3090ED-57F3-17E3-0FFA-BBA82D338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75" b="6822"/>
          <a:stretch/>
        </p:blipFill>
        <p:spPr>
          <a:xfrm>
            <a:off x="7847444" y="3278945"/>
            <a:ext cx="3942976" cy="115506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CE6443F-7B07-00BD-D68A-429C0BD98EE0}"/>
              </a:ext>
            </a:extLst>
          </p:cNvPr>
          <p:cNvSpPr/>
          <p:nvPr/>
        </p:nvSpPr>
        <p:spPr>
          <a:xfrm rot="5400000">
            <a:off x="11089514" y="4227294"/>
            <a:ext cx="1477728" cy="23857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915AF-F3E6-4391-13C7-7BFA5413F6CB}"/>
              </a:ext>
            </a:extLst>
          </p:cNvPr>
          <p:cNvSpPr txBox="1"/>
          <p:nvPr/>
        </p:nvSpPr>
        <p:spPr>
          <a:xfrm>
            <a:off x="11482488" y="3115013"/>
            <a:ext cx="70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b="1" dirty="0">
              <a:solidFill>
                <a:schemeClr val="dk1"/>
              </a:solidFill>
              <a:latin typeface="Consola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73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507241" y="447885"/>
            <a:ext cx="116847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Real signals are noisy, multi-peak signals, especially with varying amplitudes among multiple peaks.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507241" y="2389793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90176" y="47564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90176" y="58111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58122" y="5467171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58122" y="476426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58122" y="613433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002783" y="5402795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70729" y="5133592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0729" y="5836503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940138" y="3826905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7008125" y="4286974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7008124" y="5980210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1024247" y="4566676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1024247" y="5400629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1024247" y="6234582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5437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586309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426675" y="4838612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183668" y="4797608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426675" y="5848306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426675" y="3804784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183667" y="577610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183666" y="3804784"/>
            <a:ext cx="4764263" cy="10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3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1649</Words>
  <Application>Microsoft Office PowerPoint</Application>
  <PresentationFormat>宽屏</PresentationFormat>
  <Paragraphs>317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832</cp:revision>
  <dcterms:created xsi:type="dcterms:W3CDTF">2023-07-30T03:21:28Z</dcterms:created>
  <dcterms:modified xsi:type="dcterms:W3CDTF">2024-01-14T12:47:55Z</dcterms:modified>
</cp:coreProperties>
</file>